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76" r:id="rId10"/>
    <p:sldId id="267" r:id="rId11"/>
    <p:sldId id="268" r:id="rId12"/>
    <p:sldId id="269" r:id="rId13"/>
    <p:sldId id="271" r:id="rId14"/>
    <p:sldId id="270" r:id="rId15"/>
    <p:sldId id="272" r:id="rId16"/>
    <p:sldId id="278" r:id="rId17"/>
    <p:sldId id="274" r:id="rId18"/>
    <p:sldId id="277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CB9671-C74F-41F4-A633-9C5FD38491F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5B1100-D173-492C-8552-827A3DFCC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passkoye-lutovinovo.ru/tour-autumn/TourSpasskoe_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eb-web.ru/feb/mas/mas-abc/02/ma106317.htm?cmd=0&amp;istext=1" TargetMode="External"/><Relationship Id="rId3" Type="http://schemas.openxmlformats.org/officeDocument/2006/relationships/hyperlink" Target="https://paintingplanet.ru/krepostnyx-menyayut-na-sobak-ivan-izhakevich/" TargetMode="External"/><Relationship Id="rId7" Type="http://schemas.openxmlformats.org/officeDocument/2006/relationships/hyperlink" Target="https://slovarozhegova.ru/word.php?wordid=17801" TargetMode="External"/><Relationship Id="rId2" Type="http://schemas.openxmlformats.org/officeDocument/2006/relationships/hyperlink" Target="https://gkaf.nsu.ru/rh-book/l-feod11/f11-2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lovar.cc/enc/bse/2008745.html" TargetMode="External"/><Relationship Id="rId5" Type="http://schemas.openxmlformats.org/officeDocument/2006/relationships/hyperlink" Target="http://spasskoye-lutovinovo.ru/tour-autumn/TourSpasskoe_.html" TargetMode="External"/><Relationship Id="rId4" Type="http://schemas.openxmlformats.org/officeDocument/2006/relationships/hyperlink" Target="https://bipbap.ru/pictures/kartinka-dlya-prezentatsii-spasibo-za-urok-30-foto.htm" TargetMode="External"/><Relationship Id="rId9" Type="http://schemas.openxmlformats.org/officeDocument/2006/relationships/hyperlink" Target="https://resh.edu.ru/subject/lesson/7381/main/24475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7381/main/244758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643314"/>
            <a:ext cx="6858000" cy="123348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643314"/>
            <a:ext cx="72866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И.С. Тургенев. Слово о писателе.</a:t>
            </a:r>
          </a:p>
          <a:p>
            <a:r>
              <a:rPr lang="ru-RU" sz="2800" b="1" dirty="0" smtClean="0">
                <a:latin typeface="+mj-lt"/>
              </a:rPr>
              <a:t>«</a:t>
            </a:r>
            <a:r>
              <a:rPr lang="ru-RU" sz="2800" b="1" dirty="0" err="1" smtClean="0">
                <a:latin typeface="+mj-lt"/>
              </a:rPr>
              <a:t>Муму</a:t>
            </a:r>
            <a:r>
              <a:rPr lang="ru-RU" sz="2800" b="1" dirty="0" smtClean="0">
                <a:latin typeface="+mj-lt"/>
              </a:rPr>
              <a:t>» как повествование  о жизни в эпоху крепостного  права.</a:t>
            </a:r>
          </a:p>
          <a:p>
            <a:endParaRPr lang="ru-RU" dirty="0"/>
          </a:p>
        </p:txBody>
      </p:sp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http://spasskoye-lutovinovo.ru/tour-autumn/TourSpasskoe_.html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1852 год – написание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рассказа «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1861г – отмена крепостного права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Работа в группах: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Прочтите тексты и ответьте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вопросы: Что же такое крепостное право?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вас поразило в этом явлении российской действительности?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считаете, что послужило поводом для создания рассказа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именно в это время Тургенев обращается к теме  крепостного права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рассказе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5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Иван Сергеевич Тургенев. Рассказ «Муму». Я не мог дышать одним воздухом, ост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4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7167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0D0D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Крепостное право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право, совокупность юридических законов феодального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государства, закреплявших наиболее полную и суровую форму крестьянской зависимости.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Оно включало запрещение крестьянам уходить со своих земельных наделов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прикрепление крестьян к земле или 'крепость' крестьян земле;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беглые подлежали принудительному возврату),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лишение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крестьян права отчуждать земельные наделы и приобретать недвижимость.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крепостном праве: принудительный натуральный или денежный сбор с крестьян,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взимавшийся помещиком или государством..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арщина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Даровой принудительный труд крестьян на помещика при крепостном праве.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ПРОТОТИ́П-</a:t>
            </a:r>
            <a:r>
              <a:rPr lang="ru-RU" sz="3600" dirty="0" smtClean="0"/>
              <a:t>   </a:t>
            </a:r>
            <a:r>
              <a:rPr lang="ru-RU" sz="3600" b="1" dirty="0" smtClean="0"/>
              <a:t>1. </a:t>
            </a:r>
            <a:r>
              <a:rPr lang="ru-RU" sz="3600" dirty="0" smtClean="0"/>
              <a:t> Реальное лицо как источник для создания литературного образа </a:t>
            </a:r>
            <a:endParaRPr lang="ru-RU" sz="3600" dirty="0"/>
          </a:p>
        </p:txBody>
      </p:sp>
    </p:spTree>
  </p:cSld>
  <p:clrMapOvr>
    <a:masterClrMapping/>
  </p:clrMapOvr>
  <p:transition advTm="58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5786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714348" y="457200"/>
            <a:ext cx="78581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714356"/>
            <a:ext cx="71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   Герасим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14942" y="135729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643174" y="1285860"/>
            <a:ext cx="114300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0298" y="2071678"/>
            <a:ext cx="15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Барыня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2357430"/>
            <a:ext cx="144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Муму</a:t>
            </a:r>
            <a:endParaRPr lang="ru-RU" sz="3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643306" y="2643182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643174" y="3357562"/>
            <a:ext cx="164307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43042" y="2714620"/>
            <a:ext cx="100013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785786" y="2571744"/>
            <a:ext cx="157163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107257" y="3893347"/>
            <a:ext cx="321471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3438" y="3643314"/>
            <a:ext cx="134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Татьяна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714744" y="4572008"/>
            <a:ext cx="144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Капитон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428597" y="278605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Гаврила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785786" y="378619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Степан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428860" y="607220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Дворня</a:t>
            </a:r>
            <a:endParaRPr lang="ru-RU" sz="2800" dirty="0"/>
          </a:p>
        </p:txBody>
      </p:sp>
    </p:spTree>
  </p:cSld>
  <p:clrMapOvr>
    <a:masterClrMapping/>
  </p:clrMapOvr>
  <p:transition advTm="179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92971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Словарная работа: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Челядь -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отмены крепостного права – дворовые слуги </a:t>
            </a:r>
          </a:p>
          <a:p>
            <a:pPr algn="just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Дворня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 крепостном праве - домашняя прислуга в помещичьем доме, в отличие от крестьян, живших в деревне и занятых земледелием.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Тягловый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мужик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крепостной крестьянин, который был обязан или работать на барщине, или платить помещику оброк.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32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673793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</a:pPr>
            <a:endParaRPr lang="ru-RU" sz="1400" dirty="0">
              <a:solidFill>
                <a:srgbClr val="0D0D0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Рефлексия: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знал?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узнал?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научился?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 чём испытывал трудность?</a:t>
            </a:r>
          </a:p>
        </p:txBody>
      </p:sp>
    </p:spTree>
  </p:cSld>
  <p:clrMapOvr>
    <a:masterClrMapping/>
  </p:clrMapOvr>
  <p:transition advTm="65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6438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Домашнее задание (на выбор):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Подобрать  из рассказа 3 предмета,  по которым можно узнать героя , не называя его.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Составить 3 тонких и 3 толстых вопроса по рассказу.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Написать небольшое  рассуждение на тему « Как я понял, что такое крепостное право?»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8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bipbap.ru/wp-content/uploads/2018/01/0010-010-Spasibo-za-urok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22"/>
            <a:ext cx="9144000" cy="6804478"/>
          </a:xfrm>
          <a:prstGeom prst="rect">
            <a:avLst/>
          </a:prstGeom>
          <a:noFill/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5724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Используемые  электронные ресурсы: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/>
              <a:t>https://www.labirint.ru/screenshot/goods/319306/43</a:t>
            </a:r>
            <a:r>
              <a:rPr lang="ru-RU" dirty="0" smtClean="0"/>
              <a:t>/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https://gkaf.nsu.ru/rh-book/l-feod11/f11-25.html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https://paintingplanet.ru/krepostnyx-menyayut-na-sobak-ivan-izhakevich/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https://bipbap.ru/pictures/kartinka-dlya-prezentatsii-spasibo-za-urok-30-foto.htm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http://spasskoye-lutovinovo.ru/tour-autumn/TourSpasskoe_.html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https://slovar.cc/enc/bse/2008745.html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https://slovarozhegova.ru/word.php?wordid=17801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http://feb-web.ru/feb/mas/mas-abc/02/ma106317.htm?cmd=0&amp;istext=1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u="sng" dirty="0" smtClean="0">
                <a:hlinkClick r:id="rId9"/>
              </a:rPr>
              <a:t>https://resh.edu.ru/subject/lesson/7381/main/244758/</a:t>
            </a:r>
            <a:endParaRPr lang="ru-RU" u="sng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Tm="185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 нее четыре лапы,</a:t>
            </a:r>
            <a:br>
              <a:rPr lang="ru-RU" sz="2800" b="1" dirty="0"/>
            </a:br>
            <a:r>
              <a:rPr lang="ru-RU" sz="2800" b="1" dirty="0"/>
              <a:t>Черный нос и хвост лохматый,</a:t>
            </a:r>
            <a:br>
              <a:rPr lang="ru-RU" sz="2800" b="1" dirty="0"/>
            </a:br>
            <a:r>
              <a:rPr lang="ru-RU" sz="2800" b="1" dirty="0"/>
              <a:t>Очень часто громко лает,</a:t>
            </a:r>
            <a:br>
              <a:rPr lang="ru-RU" sz="2800" b="1" dirty="0"/>
            </a:br>
            <a:r>
              <a:rPr lang="ru-RU" sz="2800" b="1" dirty="0"/>
              <a:t>и плохих людей кусает!</a:t>
            </a:r>
            <a:br>
              <a:rPr lang="ru-RU" sz="2800" b="1" dirty="0"/>
            </a:br>
            <a:r>
              <a:rPr lang="ru-RU" sz="2800" b="1" dirty="0"/>
              <a:t>Она бывает забияка!</a:t>
            </a:r>
            <a:br>
              <a:rPr lang="ru-RU" sz="2800" b="1" dirty="0"/>
            </a:br>
            <a:r>
              <a:rPr lang="ru-RU" sz="2800" b="1" dirty="0"/>
              <a:t>Это кто у нас? </a:t>
            </a:r>
          </a:p>
        </p:txBody>
      </p:sp>
      <p:pic>
        <p:nvPicPr>
          <p:cNvPr id="17410" name="Picture 2" descr="https://bipbap.ru/wp-content/uploads/2020/01/927349bfe4456ae4f0fe3e1f9cf98018-640x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632" y="642918"/>
            <a:ext cx="4100772" cy="59127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rcimg/f7f9262390b4df0f657b61c20c9b4f27/1920x1080/comments_pic/1606/1_9c6e357a119eb4219ac1fa212f95f693_1455031115.jpg?1455031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6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одажа крепостных с аукциона. Лебедев Клавдий Васил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777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Клавдий Лебедев «</a:t>
            </a:r>
            <a:r>
              <a:rPr lang="ru-RU" b="1" i="0" dirty="0" smtClean="0">
                <a:latin typeface="Times New Roman" pitchFamily="18" charset="0"/>
                <a:cs typeface="Times New Roman" pitchFamily="18" charset="0"/>
              </a:rPr>
              <a:t>Продажа крепостных с аукциона».</a:t>
            </a:r>
            <a:r>
              <a:rPr lang="ru-RU" b="0" i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 Сюжетом для картины послужило известное описание продажи крепостных с аукциона в «Путешествии из Петербурга в Москву» А. Н. Радищева (с. Медное), где изображена им участь крестьянской семьи, распродаваемой с молотка за долги промотавшегося господина. Картина имеет в виду время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Екатерины II, к которому и относится описание Радищева. </a:t>
            </a:r>
          </a:p>
        </p:txBody>
      </p:sp>
    </p:spTree>
  </p:cSld>
  <p:clrMapOvr>
    <a:masterClrMapping/>
  </p:clrMapOvr>
  <p:transition advTm="57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za.ru/pics/2017/02/20/2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97904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Неврев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В.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«Торг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Сцена из крепостного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быта»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1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епостных меняют на собак   Иван Ижак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875824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Ижакевич «Крепостных меняют на собак»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6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3.infourok.ru/uploads/ex/114b/00031e8a-0e813e07/img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99"/>
            <a:ext cx="6477044" cy="4857784"/>
          </a:xfrm>
          <a:prstGeom prst="rect">
            <a:avLst/>
          </a:prstGeom>
          <a:noFill/>
        </p:spPr>
      </p:pic>
      <p:pic>
        <p:nvPicPr>
          <p:cNvPr id="12292" name="Picture 4" descr="https://fs00.infourok.ru/images/doc/224/24990/3/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37" y="2071677"/>
            <a:ext cx="6381763" cy="4786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643183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hlinkClick r:id="rId2"/>
            </a:endParaRPr>
          </a:p>
          <a:p>
            <a:r>
              <a:rPr lang="ru-RU" sz="2000" u="sng" dirty="0" smtClean="0">
                <a:hlinkClick r:id="rId2"/>
              </a:rPr>
              <a:t>https</a:t>
            </a:r>
            <a:r>
              <a:rPr lang="ru-RU" sz="2000" u="sng" dirty="0">
                <a:hlinkClick r:id="rId2"/>
              </a:rPr>
              <a:t>://resh.edu.ru/subject/lesson/7381/main/244758</a:t>
            </a:r>
            <a:r>
              <a:rPr lang="ru-RU" sz="2000" u="sng" dirty="0" smtClean="0">
                <a:hlinkClick r:id="rId2"/>
              </a:rPr>
              <a:t>/</a:t>
            </a:r>
            <a:endParaRPr lang="ru-RU" sz="2000" u="sng" dirty="0" smtClean="0"/>
          </a:p>
          <a:p>
            <a:endParaRPr lang="ru-RU" dirty="0"/>
          </a:p>
        </p:txBody>
      </p:sp>
    </p:spTree>
  </p:cSld>
  <p:clrMapOvr>
    <a:masterClrMapping/>
  </p:clrMapOvr>
  <p:transition advTm="161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AutoShape 8" descr="https://diafilmy.su/uploads/posts/2016-05/1462427819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diafilmy.su/uploads/posts/2016-05/1462427819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2" name="Picture 18" descr="https://static.auction.ru/offer_images/cmn8/2019/05/07/02/big/W/wFVdlu2xl4p/spasskoe_lutovinovo_muzej_usadba_i_s_turgeneva_domik_izgnannika_izogiz_1956_g_t_3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9668" y="0"/>
            <a:ext cx="9383668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285728"/>
            <a:ext cx="8929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1852 год – написание рассказа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1861г – отмена крепостного права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в группах: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Прочтите тексты и ответьте  на вопросы: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Что же такое крепостное право?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Что вас поразило в этом явлении российской действительности?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вы считаете, что послужило поводом для создания рассказа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Почему именно в это время Тургенев обращается к теме  крепостного права в рассказе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53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429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андрей</dc:creator>
  <cp:lastModifiedBy>андрей</cp:lastModifiedBy>
  <cp:revision>39</cp:revision>
  <dcterms:created xsi:type="dcterms:W3CDTF">2020-12-21T13:16:01Z</dcterms:created>
  <dcterms:modified xsi:type="dcterms:W3CDTF">2020-12-24T13:34:49Z</dcterms:modified>
</cp:coreProperties>
</file>